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38" r:id="rId1"/>
  </p:sldMasterIdLst>
  <p:handoutMasterIdLst>
    <p:handoutMasterId r:id="rId20"/>
  </p:handoutMasterIdLst>
  <p:sldIdLst>
    <p:sldId id="262" r:id="rId2"/>
    <p:sldId id="257" r:id="rId3"/>
    <p:sldId id="256" r:id="rId4"/>
    <p:sldId id="258" r:id="rId5"/>
    <p:sldId id="260" r:id="rId6"/>
    <p:sldId id="265" r:id="rId7"/>
    <p:sldId id="269" r:id="rId8"/>
    <p:sldId id="270" r:id="rId9"/>
    <p:sldId id="271" r:id="rId10"/>
    <p:sldId id="272" r:id="rId11"/>
    <p:sldId id="273" r:id="rId12"/>
    <p:sldId id="259" r:id="rId13"/>
    <p:sldId id="263" r:id="rId14"/>
    <p:sldId id="266" r:id="rId15"/>
    <p:sldId id="261" r:id="rId16"/>
    <p:sldId id="264" r:id="rId17"/>
    <p:sldId id="267" r:id="rId18"/>
    <p:sldId id="268" r:id="rId19"/>
  </p:sldIdLst>
  <p:sldSz cx="12192000" cy="6858000"/>
  <p:notesSz cx="9926638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C80D8-269C-4B0C-BFF3-1C7CACDC0104}" type="datetimeFigureOut">
              <a:rPr lang="zh-TW" altLang="en-US" smtClean="0"/>
              <a:t>2019/2/18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2F54A-9AD5-4907-8E3C-C19B6369CD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90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C40C-4B1B-4537-BF1A-74BC4F594C38}" type="datetimeFigureOut">
              <a:rPr lang="zh-TW" altLang="en-US" smtClean="0"/>
              <a:t>2019/2/18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ABA6-E09A-4967-8332-E817011003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070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C40C-4B1B-4537-BF1A-74BC4F594C38}" type="datetimeFigureOut">
              <a:rPr lang="zh-TW" altLang="en-US" smtClean="0"/>
              <a:t>2019/2/18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ABA6-E09A-4967-8332-E817011003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270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C40C-4B1B-4537-BF1A-74BC4F594C38}" type="datetimeFigureOut">
              <a:rPr lang="zh-TW" altLang="en-US" smtClean="0"/>
              <a:t>2019/2/18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ABA6-E09A-4967-8332-E817011003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93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C40C-4B1B-4537-BF1A-74BC4F594C38}" type="datetimeFigureOut">
              <a:rPr lang="zh-TW" altLang="en-US" smtClean="0"/>
              <a:t>2019/2/18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ABA6-E09A-4967-8332-E817011003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791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C40C-4B1B-4537-BF1A-74BC4F594C38}" type="datetimeFigureOut">
              <a:rPr lang="zh-TW" altLang="en-US" smtClean="0"/>
              <a:t>2019/2/18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ABA6-E09A-4967-8332-E817011003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826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C40C-4B1B-4537-BF1A-74BC4F594C38}" type="datetimeFigureOut">
              <a:rPr lang="zh-TW" altLang="en-US" smtClean="0"/>
              <a:t>2019/2/18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ABA6-E09A-4967-8332-E817011003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1371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C40C-4B1B-4537-BF1A-74BC4F594C38}" type="datetimeFigureOut">
              <a:rPr lang="zh-TW" altLang="en-US" smtClean="0"/>
              <a:t>2019/2/18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ABA6-E09A-4967-8332-E817011003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7290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C40C-4B1B-4537-BF1A-74BC4F594C38}" type="datetimeFigureOut">
              <a:rPr lang="zh-TW" altLang="en-US" smtClean="0"/>
              <a:t>2019/2/18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ABA6-E09A-4967-8332-E817011003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1373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C40C-4B1B-4537-BF1A-74BC4F594C38}" type="datetimeFigureOut">
              <a:rPr lang="zh-TW" altLang="en-US" smtClean="0"/>
              <a:t>2019/2/18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ABA6-E09A-4967-8332-E817011003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630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C40C-4B1B-4537-BF1A-74BC4F594C38}" type="datetimeFigureOut">
              <a:rPr lang="zh-TW" altLang="en-US" smtClean="0"/>
              <a:t>2019/2/18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ABA6-E09A-4967-8332-E817011003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933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C40C-4B1B-4537-BF1A-74BC4F594C38}" type="datetimeFigureOut">
              <a:rPr lang="zh-TW" altLang="en-US" smtClean="0"/>
              <a:t>2019/2/18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ABA6-E09A-4967-8332-E817011003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771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C40C-4B1B-4537-BF1A-74BC4F594C38}" type="datetimeFigureOut">
              <a:rPr lang="zh-TW" altLang="en-US" smtClean="0"/>
              <a:t>2019/2/18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ABA6-E09A-4967-8332-E817011003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1408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C40C-4B1B-4537-BF1A-74BC4F594C38}" type="datetimeFigureOut">
              <a:rPr lang="zh-TW" altLang="en-US" smtClean="0"/>
              <a:t>2019/2/18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ABA6-E09A-4967-8332-E817011003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35548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C40C-4B1B-4537-BF1A-74BC4F594C38}" type="datetimeFigureOut">
              <a:rPr lang="zh-TW" altLang="en-US" smtClean="0"/>
              <a:t>2019/2/18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ABA6-E09A-4967-8332-E817011003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859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C40C-4B1B-4537-BF1A-74BC4F594C38}" type="datetimeFigureOut">
              <a:rPr lang="zh-TW" altLang="en-US" smtClean="0"/>
              <a:t>2019/2/18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ABA6-E09A-4967-8332-E817011003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60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C40C-4B1B-4537-BF1A-74BC4F594C38}" type="datetimeFigureOut">
              <a:rPr lang="zh-TW" altLang="en-US" smtClean="0"/>
              <a:t>2019/2/18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ABA6-E09A-4967-8332-E817011003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00406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C40C-4B1B-4537-BF1A-74BC4F594C38}" type="datetimeFigureOut">
              <a:rPr lang="zh-TW" altLang="en-US" smtClean="0"/>
              <a:t>2019/2/18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ABA6-E09A-4967-8332-E817011003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06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06DC40C-4B1B-4537-BF1A-74BC4F594C38}" type="datetimeFigureOut">
              <a:rPr lang="zh-TW" altLang="en-US" smtClean="0"/>
              <a:t>2019/2/18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ED9ABA6-E09A-4967-8332-E817011003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815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0" r:id="rId12"/>
    <p:sldLayoutId id="2147483951" r:id="rId13"/>
    <p:sldLayoutId id="2147483952" r:id="rId14"/>
    <p:sldLayoutId id="2147483953" r:id="rId15"/>
    <p:sldLayoutId id="2147483954" r:id="rId16"/>
    <p:sldLayoutId id="214748395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3149" y="1393217"/>
            <a:ext cx="10364451" cy="1596177"/>
          </a:xfrm>
        </p:spPr>
        <p:txBody>
          <a:bodyPr>
            <a:noAutofit/>
          </a:bodyPr>
          <a:lstStyle/>
          <a:p>
            <a:r>
              <a:rPr lang="zh-TW" altLang="en-US" sz="6000" b="1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公職人員利益衝突迴避法宣導</a:t>
            </a:r>
            <a:r>
              <a:rPr lang="en-US" altLang="zh-TW" sz="6000" b="1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n-US" altLang="zh-TW" sz="6000" b="1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zh-TW" altLang="en-US" sz="6000" b="1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交易補助案例</a:t>
            </a:r>
            <a:endParaRPr lang="zh-TW" altLang="en-US" sz="6000" b="1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348035" y="3535492"/>
            <a:ext cx="10363826" cy="3424107"/>
          </a:xfrm>
        </p:spPr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149224" y="5021758"/>
            <a:ext cx="1892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/>
              <a:t>政風室</a:t>
            </a:r>
            <a:endParaRPr lang="zh-TW" altLang="en-US" sz="4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660799" y="603250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108.02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111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內容版面配置區 1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25853080"/>
              </p:ext>
            </p:extLst>
          </p:nvPr>
        </p:nvGraphicFramePr>
        <p:xfrm>
          <a:off x="88900" y="698499"/>
          <a:ext cx="12192001" cy="6477001"/>
        </p:xfrm>
        <a:graphic>
          <a:graphicData uri="http://schemas.openxmlformats.org/drawingml/2006/table">
            <a:tbl>
              <a:tblPr/>
              <a:tblGrid>
                <a:gridCol w="2895600"/>
                <a:gridCol w="2171700"/>
                <a:gridCol w="2019300"/>
                <a:gridCol w="2311400"/>
                <a:gridCol w="2794001"/>
              </a:tblGrid>
              <a:tr h="903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公職人員主體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公職人員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→含其家屬親屬；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非公職人員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X)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任職職務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交易補助機關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交易補助對象</a:t>
                      </a: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關係人</a:t>
                      </a:r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TW" sz="2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，非關係人</a:t>
                      </a:r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X)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法定義務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33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所長○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國家代表理事並為理事主席</a:t>
                      </a: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官派</a:t>
                      </a: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農試所及所屬機關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世界蔬菜中心</a:t>
                      </a: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不論世界蔬菜中心之組織性質為何，因所長任職該會之職務為官派，依規對象不屬於關係人，無本法交易禁止問題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9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所長○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理事</a:t>
                      </a: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非官派</a:t>
                      </a: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農試所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某學會○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16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原則：禁止交易。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16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例外：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如屬</a:t>
                      </a: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1-3</a:t>
                      </a:r>
                      <a:r>
                        <a:rPr lang="zh-TW" sz="16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款情形，得為交易，但交易對象有揭露義務。 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TW" sz="16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本人知有利益衝突情形，負有迴避義務。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90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所長</a:t>
                      </a:r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○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理事</a:t>
                      </a:r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非官派</a:t>
                      </a:r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嘉義分所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某學會○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同上，因交易禁止之義務及於「受公職人員監督」之機關，故所長之關係人與分所之交易補助行為，同受該法限制。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本案關係人非嘉義分所人員之關係人，故嘉義分所相關人員無迴避問題；惟如相關程序涉及本所所長之決策，所長仍有迴避義務。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0230" marR="10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4889500" y="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/>
              <a:t>其他案例簡表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682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59351818"/>
              </p:ext>
            </p:extLst>
          </p:nvPr>
        </p:nvGraphicFramePr>
        <p:xfrm>
          <a:off x="-12700" y="1"/>
          <a:ext cx="12204701" cy="6979920"/>
        </p:xfrm>
        <a:graphic>
          <a:graphicData uri="http://schemas.openxmlformats.org/drawingml/2006/table">
            <a:tbl>
              <a:tblPr/>
              <a:tblGrid>
                <a:gridCol w="3053858"/>
                <a:gridCol w="2056662"/>
                <a:gridCol w="1965544"/>
                <a:gridCol w="2083489"/>
                <a:gridCol w="3045148"/>
              </a:tblGrid>
              <a:tr h="90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農委會副主委○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董事及發行人</a:t>
                      </a:r>
                      <a:r>
                        <a:rPr lang="en-US" sz="1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官派</a:t>
                      </a:r>
                      <a:r>
                        <a:rPr lang="en-US" sz="1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農試所及所屬機關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財團法人豐年社</a:t>
                      </a:r>
                      <a:r>
                        <a:rPr lang="en-US" sz="1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對象不屬關係人，無本法交易禁止問題。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例外：如該社為立法院、行政院及農委會內其他「公職人員」之關係人，仍有交易禁止問題</a:t>
                      </a:r>
                      <a:r>
                        <a:rPr lang="en-US" sz="16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32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農場組組長○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本所各組組長本職非利衝法之公職人員，但如兼任政府捐助之財團法人要職，則因該兼職而成為利衝法規範之公職人員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董事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官派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農試所及所屬機關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財團法人台灣香蕉研究所</a:t>
                      </a:r>
                      <a:r>
                        <a:rPr lang="en-US" sz="18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對象不屬關係人，無本法交易禁止問題。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例外：如該所為立法院、行政院及農委會內其他「公職人員」之關係人，仍有交易禁止問題</a:t>
                      </a:r>
                      <a:r>
                        <a:rPr lang="en-US" sz="16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0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農經組組長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理事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非官派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農試所及所屬機關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某協會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農經組組長非本法之公職人員，且未有兼任法令規定之相關組織要職，不適用本法。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例外：如該協助為立法院、行政院、農委會及本所內其他「公職人員」之關係人，仍有交易禁止問題</a:t>
                      </a: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80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分所長○之妻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親屬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負責人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分所及所屬機關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某土木包工業○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原則：禁止交易。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例外：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如屬</a:t>
                      </a: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1-3</a:t>
                      </a:r>
                      <a:r>
                        <a:rPr lang="zh-TW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款情形，得為交易，但交易對象有揭露義務。 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TW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本人知有利益衝突情形，負有迴避義務。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立法委員○之兄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親屬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負責人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農試所及所屬機關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註：立法委員對行政院所屬機關具有監督關係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某營造廠○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原則：禁止交易。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例外：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如屬</a:t>
                      </a: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1-3</a:t>
                      </a:r>
                      <a:r>
                        <a:rPr lang="zh-TW" sz="16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款情形，得為交易，但交易對象有揭露義務</a:t>
                      </a:r>
                      <a:r>
                        <a:rPr lang="zh-TW" sz="16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。</a:t>
                      </a:r>
                      <a:endParaRPr lang="zh-TW" altLang="zh-TW" sz="160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536" marR="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51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3149" y="905120"/>
            <a:ext cx="10364451" cy="159617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55093" y="1105470"/>
            <a:ext cx="10622507" cy="468573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zh-TW" altLang="en-US" sz="4800" dirty="0"/>
              <a:t>○○生技股份有限公司由</a:t>
            </a:r>
            <a:r>
              <a:rPr lang="zh-TW" altLang="en-US" sz="4800" u="sng" dirty="0"/>
              <a:t>本所</a:t>
            </a:r>
            <a:r>
              <a:rPr lang="en-US" altLang="zh-TW" sz="4800" u="sng" dirty="0"/>
              <a:t>a</a:t>
            </a:r>
            <a:r>
              <a:rPr lang="zh-TW" altLang="en-US" sz="4800" u="sng" dirty="0"/>
              <a:t>組組長之女婿</a:t>
            </a:r>
            <a:r>
              <a:rPr lang="zh-TW" altLang="en-US" sz="4800" dirty="0"/>
              <a:t>擔任</a:t>
            </a:r>
            <a:r>
              <a:rPr lang="zh-TW" altLang="en-US" sz="4800" b="1" dirty="0"/>
              <a:t>董事</a:t>
            </a:r>
            <a:r>
              <a:rPr lang="zh-TW" altLang="en-US" sz="4800" dirty="0"/>
              <a:t>，其</a:t>
            </a:r>
            <a:r>
              <a:rPr lang="zh-TW" altLang="en-US" sz="4800" b="1" dirty="0"/>
              <a:t>監察人</a:t>
            </a:r>
            <a:r>
              <a:rPr lang="zh-TW" altLang="en-US" sz="4800" dirty="0"/>
              <a:t>並為</a:t>
            </a:r>
            <a:r>
              <a:rPr lang="zh-TW" altLang="en-US" sz="4800" u="sng" dirty="0"/>
              <a:t>甲立法委員之弟</a:t>
            </a:r>
            <a:r>
              <a:rPr lang="zh-TW" altLang="en-US" sz="4800" dirty="0"/>
              <a:t>出任，該○○生技股份有限公司得否與本所為交易補助行為？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528820" y="11626"/>
            <a:ext cx="9881729" cy="76285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5000" b="1" dirty="0" smtClean="0"/>
              <a:t>案例解說二</a:t>
            </a:r>
            <a:endParaRPr lang="zh-TW" alt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342144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向下箭號 18"/>
          <p:cNvSpPr/>
          <p:nvPr/>
        </p:nvSpPr>
        <p:spPr>
          <a:xfrm>
            <a:off x="2863219" y="2602686"/>
            <a:ext cx="962531" cy="2011379"/>
          </a:xfrm>
          <a:prstGeom prst="downArrow">
            <a:avLst>
              <a:gd name="adj1" fmla="val 50000"/>
              <a:gd name="adj2" fmla="val 103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監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督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關</a:t>
            </a:r>
            <a:endParaRPr lang="en-US" altLang="zh-TW" dirty="0" smtClean="0"/>
          </a:p>
          <a:p>
            <a:pPr algn="ctr"/>
            <a:r>
              <a:rPr lang="zh-TW" altLang="en-US" dirty="0"/>
              <a:t>係</a:t>
            </a:r>
          </a:p>
        </p:txBody>
      </p:sp>
      <p:sp>
        <p:nvSpPr>
          <p:cNvPr id="7" name="右大括弧 6"/>
          <p:cNvSpPr/>
          <p:nvPr/>
        </p:nvSpPr>
        <p:spPr>
          <a:xfrm>
            <a:off x="4392953" y="1070632"/>
            <a:ext cx="574166" cy="5078104"/>
          </a:xfrm>
          <a:prstGeom prst="rightBrace">
            <a:avLst>
              <a:gd name="adj1" fmla="val 0"/>
              <a:gd name="adj2" fmla="val 23137"/>
            </a:avLst>
          </a:prstGeom>
          <a:ln w="76200"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副標題 2"/>
          <p:cNvSpPr txBox="1">
            <a:spLocks/>
          </p:cNvSpPr>
          <p:nvPr/>
        </p:nvSpPr>
        <p:spPr>
          <a:xfrm>
            <a:off x="2330348" y="1070631"/>
            <a:ext cx="2028274" cy="1583799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dirty="0" smtClean="0">
                <a:solidFill>
                  <a:srgbClr val="FF0000"/>
                </a:solidFill>
              </a:rPr>
              <a:t>立法院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1528820" y="11626"/>
            <a:ext cx="9881729" cy="76285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5400" b="1" dirty="0" smtClean="0"/>
              <a:t>關係圖</a:t>
            </a:r>
            <a:endParaRPr lang="zh-TW" altLang="en-US" sz="5400" b="1" dirty="0"/>
          </a:p>
        </p:txBody>
      </p:sp>
      <p:sp>
        <p:nvSpPr>
          <p:cNvPr id="15" name="左-右雙向箭號圖說文字 14"/>
          <p:cNvSpPr/>
          <p:nvPr/>
        </p:nvSpPr>
        <p:spPr>
          <a:xfrm>
            <a:off x="4641917" y="4700063"/>
            <a:ext cx="3522662" cy="1448673"/>
          </a:xfrm>
          <a:prstGeom prst="leftRigh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/>
              <a:t>交易</a:t>
            </a:r>
            <a:endParaRPr lang="en-US" altLang="zh-TW" sz="3600" b="1" dirty="0" smtClean="0"/>
          </a:p>
          <a:p>
            <a:pPr algn="ctr"/>
            <a:r>
              <a:rPr lang="zh-TW" altLang="en-US" sz="3600" b="1" dirty="0" smtClean="0"/>
              <a:t>補助</a:t>
            </a:r>
            <a:endParaRPr lang="zh-TW" altLang="en-US" sz="3600" b="1" dirty="0"/>
          </a:p>
        </p:txBody>
      </p:sp>
      <p:sp>
        <p:nvSpPr>
          <p:cNvPr id="16" name="副標題 2"/>
          <p:cNvSpPr txBox="1">
            <a:spLocks/>
          </p:cNvSpPr>
          <p:nvPr/>
        </p:nvSpPr>
        <p:spPr>
          <a:xfrm>
            <a:off x="8221129" y="4701069"/>
            <a:ext cx="1894630" cy="1413959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3200" dirty="0" smtClean="0">
                <a:solidFill>
                  <a:schemeClr val="tx1"/>
                </a:solidFill>
              </a:rPr>
              <a:t>○○生技股份有限公司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032223" y="1386136"/>
            <a:ext cx="1926040" cy="70788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4000" dirty="0" smtClean="0"/>
              <a:t>立委甲</a:t>
            </a:r>
            <a:endParaRPr lang="zh-TW" altLang="en-US" sz="4000" dirty="0"/>
          </a:p>
        </p:txBody>
      </p:sp>
      <p:sp>
        <p:nvSpPr>
          <p:cNvPr id="18" name="左-右雙向箭號 17"/>
          <p:cNvSpPr/>
          <p:nvPr/>
        </p:nvSpPr>
        <p:spPr>
          <a:xfrm rot="2036561">
            <a:off x="6618455" y="2320017"/>
            <a:ext cx="2785663" cy="1556587"/>
          </a:xfrm>
          <a:prstGeom prst="leftRightArrow">
            <a:avLst>
              <a:gd name="adj1" fmla="val 50000"/>
              <a:gd name="adj2" fmla="val 27117"/>
            </a:avLst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+mj-ea"/>
                <a:ea typeface="+mj-ea"/>
              </a:rPr>
              <a:t>利害關係？</a:t>
            </a:r>
            <a:endParaRPr lang="zh-TW" altLang="en-US" sz="3200" b="1" dirty="0">
              <a:latin typeface="+mj-ea"/>
              <a:ea typeface="+mj-ea"/>
            </a:endParaRPr>
          </a:p>
        </p:txBody>
      </p:sp>
      <p:sp>
        <p:nvSpPr>
          <p:cNvPr id="20" name="橢圓形圖說文字 19"/>
          <p:cNvSpPr/>
          <p:nvPr/>
        </p:nvSpPr>
        <p:spPr>
          <a:xfrm>
            <a:off x="9169190" y="2635205"/>
            <a:ext cx="2802340" cy="203137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董事：</a:t>
            </a:r>
            <a:r>
              <a:rPr lang="en-US" altLang="zh-TW" sz="2400" b="1" dirty="0" smtClean="0"/>
              <a:t>A</a:t>
            </a:r>
            <a:r>
              <a:rPr lang="zh-TW" altLang="en-US" sz="2400" b="1" dirty="0" smtClean="0"/>
              <a:t>組長之</a:t>
            </a:r>
            <a:r>
              <a:rPr lang="zh-TW" altLang="en-US" sz="2400" dirty="0" smtClean="0"/>
              <a:t>女婿</a:t>
            </a:r>
            <a:endParaRPr lang="en-US" altLang="zh-TW" sz="2400" dirty="0" smtClean="0"/>
          </a:p>
          <a:p>
            <a:r>
              <a:rPr lang="zh-TW" altLang="en-US" sz="2400" b="1" dirty="0" smtClean="0"/>
              <a:t>監察人：立委甲之弟</a:t>
            </a:r>
            <a:endParaRPr lang="zh-TW" altLang="en-US" sz="2400" b="1" dirty="0"/>
          </a:p>
        </p:txBody>
      </p:sp>
      <p:sp>
        <p:nvSpPr>
          <p:cNvPr id="21" name="副標題 2"/>
          <p:cNvSpPr txBox="1">
            <a:spLocks/>
          </p:cNvSpPr>
          <p:nvPr/>
        </p:nvSpPr>
        <p:spPr>
          <a:xfrm>
            <a:off x="2364679" y="4521685"/>
            <a:ext cx="2028274" cy="1583799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TW" altLang="en-US" sz="3200" dirty="0" smtClean="0"/>
              <a:t>本所</a:t>
            </a:r>
            <a:endParaRPr lang="zh-TW" altLang="en-US" sz="32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032223" y="2423981"/>
            <a:ext cx="1549978" cy="70788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4000" dirty="0" smtClean="0"/>
              <a:t>A</a:t>
            </a:r>
            <a:r>
              <a:rPr lang="zh-TW" altLang="en-US" sz="4000" dirty="0" smtClean="0"/>
              <a:t>組長</a:t>
            </a:r>
            <a:endParaRPr lang="zh-TW" altLang="en-US" sz="4000" dirty="0"/>
          </a:p>
        </p:txBody>
      </p:sp>
      <p:sp>
        <p:nvSpPr>
          <p:cNvPr id="4" name="乘號 3"/>
          <p:cNvSpPr/>
          <p:nvPr/>
        </p:nvSpPr>
        <p:spPr>
          <a:xfrm>
            <a:off x="5263707" y="2272398"/>
            <a:ext cx="1087009" cy="1158693"/>
          </a:xfrm>
          <a:prstGeom prst="mathMultiply">
            <a:avLst>
              <a:gd name="adj1" fmla="val 1230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乘號 24"/>
          <p:cNvSpPr/>
          <p:nvPr/>
        </p:nvSpPr>
        <p:spPr>
          <a:xfrm>
            <a:off x="10026855" y="2669294"/>
            <a:ext cx="1087009" cy="1158693"/>
          </a:xfrm>
          <a:prstGeom prst="mathMultiply">
            <a:avLst>
              <a:gd name="adj1" fmla="val 1230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686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74700" y="0"/>
            <a:ext cx="10642600" cy="517268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3200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098010"/>
              </p:ext>
            </p:extLst>
          </p:nvPr>
        </p:nvGraphicFramePr>
        <p:xfrm>
          <a:off x="774700" y="0"/>
          <a:ext cx="10642600" cy="72313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642600"/>
              </a:tblGrid>
              <a:tr h="190784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zh-TW" altLang="en-US" sz="3600" dirty="0" smtClean="0"/>
                        <a:t>一、本所</a:t>
                      </a:r>
                      <a:r>
                        <a:rPr lang="zh-TW" altLang="en-US" sz="3600" dirty="0" smtClean="0">
                          <a:solidFill>
                            <a:srgbClr val="FF0000"/>
                          </a:solidFill>
                        </a:rPr>
                        <a:t>各組組長</a:t>
                      </a:r>
                      <a:r>
                        <a:rPr lang="zh-TW" altLang="en-US" sz="3600" dirty="0" smtClean="0"/>
                        <a:t>除有兼任公股財團法人等應財產申報之職務外，</a:t>
                      </a:r>
                      <a:r>
                        <a:rPr lang="zh-TW" altLang="en-US" sz="3600" dirty="0" smtClean="0">
                          <a:solidFill>
                            <a:srgbClr val="FF0000"/>
                          </a:solidFill>
                        </a:rPr>
                        <a:t>不屬於本法之公職人員</a:t>
                      </a:r>
                      <a:r>
                        <a:rPr lang="zh-TW" altLang="en-US" sz="3600" dirty="0" smtClean="0"/>
                        <a:t>。故不用討論○○生技股份有限公司與</a:t>
                      </a:r>
                      <a:r>
                        <a:rPr lang="en-US" altLang="zh-TW" sz="3600" dirty="0" smtClean="0"/>
                        <a:t>a</a:t>
                      </a:r>
                      <a:r>
                        <a:rPr lang="zh-TW" altLang="en-US" sz="3600" dirty="0" smtClean="0"/>
                        <a:t>組長之關係。</a:t>
                      </a:r>
                      <a:endParaRPr lang="en-US" altLang="zh-TW" sz="36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25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zh-TW" altLang="en-US" sz="3600" dirty="0" smtClean="0"/>
                        <a:t>二、但○○生技股份有限公司之監察人是立法委員之二親等血親，依本法第</a:t>
                      </a:r>
                      <a:r>
                        <a:rPr lang="en-US" altLang="zh-TW" sz="3600" dirty="0" smtClean="0"/>
                        <a:t>3</a:t>
                      </a:r>
                      <a:r>
                        <a:rPr lang="zh-TW" altLang="en-US" sz="3600" dirty="0" smtClean="0"/>
                        <a:t>條第</a:t>
                      </a:r>
                      <a:r>
                        <a:rPr lang="en-US" altLang="zh-TW" sz="3600" dirty="0" smtClean="0"/>
                        <a:t>1</a:t>
                      </a:r>
                      <a:r>
                        <a:rPr lang="zh-TW" altLang="en-US" sz="3600" dirty="0" smtClean="0"/>
                        <a:t>項第</a:t>
                      </a:r>
                      <a:r>
                        <a:rPr lang="en-US" altLang="zh-TW" sz="3600" dirty="0" smtClean="0"/>
                        <a:t>4</a:t>
                      </a:r>
                      <a:r>
                        <a:rPr lang="zh-TW" altLang="en-US" sz="3600" dirty="0" smtClean="0"/>
                        <a:t>款規定，○○生技股份有限公司</a:t>
                      </a:r>
                      <a:r>
                        <a:rPr lang="zh-TW" altLang="en-US" sz="3600" dirty="0" smtClean="0">
                          <a:solidFill>
                            <a:srgbClr val="FF0000"/>
                          </a:solidFill>
                        </a:rPr>
                        <a:t>是立委甲的關係人</a:t>
                      </a:r>
                      <a:r>
                        <a:rPr lang="zh-TW" altLang="en-US" sz="3600" dirty="0" smtClean="0"/>
                        <a:t>。</a:t>
                      </a:r>
                      <a:endParaRPr lang="en-US" altLang="zh-TW" sz="36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480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zh-TW" altLang="en-US" sz="3600" dirty="0" smtClean="0"/>
                        <a:t>三、因立法委員具有監督行政院所屬機關之職權，依本法規定，公職人員之關係人</a:t>
                      </a:r>
                      <a:r>
                        <a:rPr lang="zh-TW" altLang="en-US" sz="3600" dirty="0" smtClean="0">
                          <a:solidFill>
                            <a:srgbClr val="FF0000"/>
                          </a:solidFill>
                        </a:rPr>
                        <a:t>原則</a:t>
                      </a:r>
                      <a:r>
                        <a:rPr lang="zh-TW" altLang="en-US" sz="3600" dirty="0" smtClean="0"/>
                        <a:t>亦</a:t>
                      </a:r>
                      <a:r>
                        <a:rPr lang="zh-TW" altLang="en-US" sz="3600" dirty="0" smtClean="0">
                          <a:solidFill>
                            <a:srgbClr val="FF0000"/>
                          </a:solidFill>
                        </a:rPr>
                        <a:t>不得</a:t>
                      </a:r>
                      <a:r>
                        <a:rPr lang="zh-TW" altLang="en-US" sz="3600" dirty="0" smtClean="0"/>
                        <a:t>與公職人員</a:t>
                      </a:r>
                      <a:r>
                        <a:rPr lang="zh-TW" altLang="en-US" sz="3600" dirty="0" smtClean="0">
                          <a:solidFill>
                            <a:srgbClr val="FF0000"/>
                          </a:solidFill>
                        </a:rPr>
                        <a:t>所監督</a:t>
                      </a:r>
                      <a:r>
                        <a:rPr lang="zh-TW" altLang="en-US" sz="3600" dirty="0" smtClean="0"/>
                        <a:t>之機關進行交易補助行為，故本案○○生技股份有限公司原則上亦不得與本所有交易補助行為。</a:t>
                      </a:r>
                    </a:p>
                    <a:p>
                      <a:endParaRPr lang="zh-TW" altLang="en-US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3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97974" y="1244600"/>
            <a:ext cx="10363824" cy="5130800"/>
          </a:xfrm>
        </p:spPr>
        <p:txBody>
          <a:bodyPr>
            <a:noAutofit/>
          </a:bodyPr>
          <a:lstStyle/>
          <a:p>
            <a:pPr marL="457200" indent="-457200">
              <a:buFont typeface="+mj-ea"/>
              <a:buAutoNum type="ea1ChtPeriod"/>
            </a:pPr>
            <a:r>
              <a:rPr lang="zh-TW" altLang="en-US" sz="2400" b="1" dirty="0" smtClean="0"/>
              <a:t>依</a:t>
            </a:r>
            <a:r>
              <a:rPr lang="zh-TW" altLang="en-US" sz="2400" b="1" dirty="0"/>
              <a:t>政府採購法以</a:t>
            </a:r>
            <a:r>
              <a:rPr lang="zh-TW" altLang="en-US" sz="2400" b="1" dirty="0">
                <a:solidFill>
                  <a:srgbClr val="FF0000"/>
                </a:solidFill>
              </a:rPr>
              <a:t>公告程序</a:t>
            </a:r>
            <a:r>
              <a:rPr lang="zh-TW" altLang="en-US" sz="2400" b="1" dirty="0"/>
              <a:t>或同法第一百零五條辦理之</a:t>
            </a:r>
            <a:r>
              <a:rPr lang="zh-TW" altLang="en-US" sz="2400" b="1" dirty="0">
                <a:solidFill>
                  <a:srgbClr val="FF0000"/>
                </a:solidFill>
              </a:rPr>
              <a:t>採購。</a:t>
            </a:r>
          </a:p>
          <a:p>
            <a:pPr marL="457200" indent="-457200">
              <a:buFont typeface="+mj-ea"/>
              <a:buAutoNum type="ea1ChtPeriod"/>
            </a:pPr>
            <a:r>
              <a:rPr lang="zh-TW" altLang="en-US" sz="2400" b="1" dirty="0" smtClean="0"/>
              <a:t>依法</a:t>
            </a:r>
            <a:r>
              <a:rPr lang="zh-TW" altLang="en-US" sz="2400" b="1" dirty="0"/>
              <a:t>令規定經由公平競爭方式，以</a:t>
            </a:r>
            <a:r>
              <a:rPr lang="zh-TW" altLang="en-US" sz="2400" b="1" dirty="0">
                <a:solidFill>
                  <a:srgbClr val="FF0000"/>
                </a:solidFill>
              </a:rPr>
              <a:t>公告程序</a:t>
            </a:r>
            <a:r>
              <a:rPr lang="zh-TW" altLang="en-US" sz="2400" b="1" dirty="0"/>
              <a:t>辦理之採購、標售、標</a:t>
            </a:r>
            <a:r>
              <a:rPr lang="zh-TW" altLang="en-US" sz="2400" b="1" dirty="0" smtClean="0"/>
              <a:t>租或</a:t>
            </a:r>
            <a:r>
              <a:rPr lang="zh-TW" altLang="en-US" sz="2400" b="1" dirty="0"/>
              <a:t>招標設定用益物權。</a:t>
            </a:r>
          </a:p>
          <a:p>
            <a:pPr marL="457200" indent="-457200">
              <a:buFont typeface="+mj-ea"/>
              <a:buAutoNum type="ea1ChtPeriod"/>
            </a:pPr>
            <a:r>
              <a:rPr lang="zh-TW" altLang="en-US" sz="2400" b="1" dirty="0" smtClean="0"/>
              <a:t>基於</a:t>
            </a:r>
            <a:r>
              <a:rPr lang="zh-TW" altLang="en-US" sz="2400" b="1" dirty="0"/>
              <a:t>法定身分</a:t>
            </a:r>
            <a:r>
              <a:rPr lang="zh-TW" altLang="en-US" sz="2400" b="1" dirty="0">
                <a:solidFill>
                  <a:srgbClr val="FF0000"/>
                </a:solidFill>
              </a:rPr>
              <a:t>依法令規定申請之補助</a:t>
            </a:r>
            <a:r>
              <a:rPr lang="zh-TW" altLang="en-US" sz="2400" b="1" dirty="0"/>
              <a:t>；或對公職人員之關係人依法</a:t>
            </a:r>
            <a:r>
              <a:rPr lang="zh-TW" altLang="en-US" sz="2400" b="1" dirty="0" smtClean="0"/>
              <a:t>令規定</a:t>
            </a:r>
            <a:r>
              <a:rPr lang="zh-TW" altLang="en-US" sz="2400" b="1" dirty="0"/>
              <a:t>以</a:t>
            </a:r>
            <a:r>
              <a:rPr lang="zh-TW" altLang="en-US" sz="2400" b="1" dirty="0">
                <a:solidFill>
                  <a:srgbClr val="FF0000"/>
                </a:solidFill>
              </a:rPr>
              <a:t>公開公平</a:t>
            </a:r>
            <a:r>
              <a:rPr lang="zh-TW" altLang="en-US" sz="2400" b="1" dirty="0"/>
              <a:t>方式辦理之補助，或禁止其補助反不利於公共利益</a:t>
            </a:r>
            <a:r>
              <a:rPr lang="zh-TW" altLang="en-US" sz="2400" b="1" dirty="0" smtClean="0"/>
              <a:t>且經</a:t>
            </a:r>
            <a:r>
              <a:rPr lang="zh-TW" altLang="en-US" sz="2400" b="1" dirty="0"/>
              <a:t>補助法令主管機關核定同意之補助。</a:t>
            </a:r>
          </a:p>
          <a:p>
            <a:pPr marL="457200" indent="-457200">
              <a:buFont typeface="+mj-ea"/>
              <a:buAutoNum type="ea1ChtPeriod"/>
            </a:pPr>
            <a:r>
              <a:rPr lang="zh-TW" altLang="en-US" sz="2400" b="1" dirty="0" smtClean="0"/>
              <a:t>交易</a:t>
            </a:r>
            <a:r>
              <a:rPr lang="zh-TW" altLang="en-US" sz="2400" b="1" dirty="0"/>
              <a:t>標的為公職人員服務或受其監督之機關團體所提供，並以</a:t>
            </a:r>
            <a:r>
              <a:rPr lang="zh-TW" altLang="en-US" sz="2400" b="1" dirty="0">
                <a:solidFill>
                  <a:srgbClr val="FF0000"/>
                </a:solidFill>
              </a:rPr>
              <a:t>公定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價格</a:t>
            </a:r>
            <a:r>
              <a:rPr lang="zh-TW" altLang="en-US" sz="2400" b="1" dirty="0"/>
              <a:t>交易。</a:t>
            </a:r>
          </a:p>
          <a:p>
            <a:pPr marL="457200" indent="-457200">
              <a:buFont typeface="+mj-ea"/>
              <a:buAutoNum type="ea1ChtPeriod"/>
            </a:pPr>
            <a:r>
              <a:rPr lang="zh-TW" altLang="en-US" sz="2400" b="1" dirty="0" smtClean="0"/>
              <a:t>公營事業</a:t>
            </a:r>
            <a:r>
              <a:rPr lang="zh-TW" altLang="en-US" sz="2400" b="1" dirty="0"/>
              <a:t>機構執行國家建設、公共政策或為公益用途申請承租、</a:t>
            </a:r>
            <a:r>
              <a:rPr lang="zh-TW" altLang="en-US" sz="2400" b="1" dirty="0" smtClean="0"/>
              <a:t>承購委託</a:t>
            </a:r>
            <a:r>
              <a:rPr lang="zh-TW" altLang="en-US" sz="2400" b="1" dirty="0"/>
              <a:t>經營、改良利用國有非公用不動產。</a:t>
            </a:r>
          </a:p>
          <a:p>
            <a:pPr marL="457200" indent="-457200">
              <a:buFont typeface="+mj-ea"/>
              <a:buAutoNum type="ea1ChtPeriod"/>
            </a:pPr>
            <a:r>
              <a:rPr lang="zh-TW" altLang="en-US" sz="2400" b="1" dirty="0" smtClean="0">
                <a:solidFill>
                  <a:srgbClr val="FF0000"/>
                </a:solidFill>
              </a:rPr>
              <a:t>一定</a:t>
            </a:r>
            <a:r>
              <a:rPr lang="zh-TW" altLang="en-US" sz="2400" b="1" dirty="0">
                <a:solidFill>
                  <a:srgbClr val="FF0000"/>
                </a:solidFill>
              </a:rPr>
              <a:t>金額以下之補助及交易。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155700" y="0"/>
            <a:ext cx="10006098" cy="1244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400" b="1" dirty="0" smtClean="0"/>
              <a:t>交易補助之例外</a:t>
            </a:r>
            <a:r>
              <a:rPr lang="en-US" altLang="zh-TW" sz="4400" b="1" dirty="0" smtClean="0"/>
              <a:t>(</a:t>
            </a:r>
            <a:r>
              <a:rPr lang="zh-TW" altLang="en-US" sz="4400" b="1" dirty="0" smtClean="0"/>
              <a:t>可交易補助</a:t>
            </a:r>
            <a:r>
              <a:rPr lang="en-US" altLang="zh-TW" sz="4400" b="1" dirty="0" smtClean="0"/>
              <a:t>)-</a:t>
            </a:r>
            <a:r>
              <a:rPr lang="zh-TW" altLang="en-US" sz="4400" b="1" dirty="0" smtClean="0"/>
              <a:t>法律規定</a:t>
            </a:r>
            <a:endParaRPr lang="zh-TW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77102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13775" y="1721758"/>
            <a:ext cx="10591289" cy="4767942"/>
          </a:xfrm>
        </p:spPr>
        <p:txBody>
          <a:bodyPr>
            <a:normAutofit/>
          </a:bodyPr>
          <a:lstStyle/>
          <a:p>
            <a:r>
              <a:rPr lang="zh-TW" altLang="en-US" sz="2800" b="1" dirty="0" smtClean="0"/>
              <a:t>公職</a:t>
            </a:r>
            <a:r>
              <a:rPr lang="zh-TW" altLang="en-US" sz="2800" b="1" dirty="0"/>
              <a:t>人員或其關係人與公職人員服務之機關團體或受其監督之機關團體</a:t>
            </a:r>
            <a:r>
              <a:rPr lang="zh-TW" altLang="en-US" sz="2800" b="1" dirty="0" smtClean="0"/>
              <a:t>為前項</a:t>
            </a:r>
            <a:r>
              <a:rPr lang="zh-TW" altLang="en-US" sz="2800" b="1" dirty="0"/>
              <a:t>但書</a:t>
            </a:r>
            <a:r>
              <a:rPr lang="zh-TW" altLang="en-US" sz="2800" b="1" dirty="0">
                <a:solidFill>
                  <a:srgbClr val="FF0000"/>
                </a:solidFill>
              </a:rPr>
              <a:t>第一款至第三款</a:t>
            </a:r>
            <a:r>
              <a:rPr lang="zh-TW" altLang="en-US" sz="2800" b="1" dirty="0"/>
              <a:t>補助或交易行為前，</a:t>
            </a:r>
            <a:r>
              <a:rPr lang="zh-TW" altLang="en-US" sz="2800" b="1" dirty="0">
                <a:solidFill>
                  <a:srgbClr val="FF0000"/>
                </a:solidFill>
              </a:rPr>
              <a:t>應主動於申請或投標文件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內據實</a:t>
            </a:r>
            <a:r>
              <a:rPr lang="zh-TW" altLang="en-US" sz="2800" b="1" dirty="0">
                <a:solidFill>
                  <a:srgbClr val="FF0000"/>
                </a:solidFill>
              </a:rPr>
              <a:t>表明其身分關係；於補助或交易行為成立後，該機關團體應連同其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身分</a:t>
            </a:r>
            <a:r>
              <a:rPr lang="zh-TW" altLang="en-US" sz="2800" b="1" dirty="0">
                <a:solidFill>
                  <a:srgbClr val="FF0000"/>
                </a:solidFill>
              </a:rPr>
              <a:t>關係主動公開之</a:t>
            </a:r>
            <a:r>
              <a:rPr lang="zh-TW" altLang="en-US" sz="2800" b="1" dirty="0"/>
              <a:t>。但屬前項但書第三款基於法定身分依法令規定申請</a:t>
            </a:r>
            <a:r>
              <a:rPr lang="zh-TW" altLang="en-US" sz="2800" b="1" dirty="0" smtClean="0"/>
              <a:t>之補助</a:t>
            </a:r>
            <a:r>
              <a:rPr lang="zh-TW" altLang="en-US" sz="2800" b="1" dirty="0"/>
              <a:t>者，不在此限。</a:t>
            </a:r>
          </a:p>
          <a:p>
            <a:endParaRPr lang="zh-TW" altLang="en-US" sz="2800" b="1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030202" y="0"/>
            <a:ext cx="10131596" cy="15731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800" b="1" dirty="0" smtClean="0"/>
              <a:t>新機制</a:t>
            </a:r>
            <a:r>
              <a:rPr lang="en-US" altLang="zh-TW" sz="4800" b="1" dirty="0" smtClean="0"/>
              <a:t>-</a:t>
            </a:r>
            <a:r>
              <a:rPr lang="zh-TW" altLang="en-US" sz="4800" b="1" dirty="0" smtClean="0"/>
              <a:t>揭露及公開義務</a:t>
            </a:r>
            <a:r>
              <a:rPr lang="en-US" altLang="zh-TW" sz="4800" b="1" dirty="0" smtClean="0"/>
              <a:t>-</a:t>
            </a:r>
            <a:r>
              <a:rPr lang="zh-TW" altLang="en-US" sz="4800" b="1" dirty="0" smtClean="0"/>
              <a:t>法律規定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207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504" y="93209"/>
            <a:ext cx="5407096" cy="6764791"/>
          </a:xfrm>
        </p:spPr>
      </p:pic>
      <p:sp>
        <p:nvSpPr>
          <p:cNvPr id="3" name="文字方塊 2"/>
          <p:cNvSpPr txBox="1"/>
          <p:nvPr/>
        </p:nvSpPr>
        <p:spPr>
          <a:xfrm>
            <a:off x="2617646" y="711200"/>
            <a:ext cx="738664" cy="4597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lang="zh-TW" altLang="en-US" sz="3600" dirty="0" smtClean="0"/>
              <a:t>身分關係揭露表範本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3445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3774" y="580417"/>
            <a:ext cx="10364451" cy="1596177"/>
          </a:xfrm>
        </p:spPr>
        <p:txBody>
          <a:bodyPr/>
          <a:lstStyle/>
          <a:p>
            <a:r>
              <a:rPr lang="zh-TW" altLang="en-US" dirty="0" smtClean="0"/>
              <a:t>適用指引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029889" y="2036892"/>
            <a:ext cx="10363826" cy="3424107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本所網站</a:t>
            </a:r>
            <a:r>
              <a:rPr lang="en-US" altLang="zh-TW" sz="4000" dirty="0" smtClean="0"/>
              <a:t>/</a:t>
            </a:r>
            <a:r>
              <a:rPr lang="zh-TW" altLang="en-US" sz="4000" dirty="0" smtClean="0"/>
              <a:t>政風室</a:t>
            </a:r>
            <a:r>
              <a:rPr lang="en-US" altLang="zh-TW" sz="4000" dirty="0" smtClean="0"/>
              <a:t>/</a:t>
            </a:r>
            <a:r>
              <a:rPr lang="zh-TW" altLang="en-US" sz="4000" dirty="0" smtClean="0"/>
              <a:t>廉政專區</a:t>
            </a:r>
            <a:r>
              <a:rPr lang="en-US" altLang="zh-TW" sz="4000" dirty="0" smtClean="0"/>
              <a:t>/</a:t>
            </a:r>
            <a:r>
              <a:rPr lang="zh-TW" altLang="en-US" sz="4000" dirty="0" smtClean="0"/>
              <a:t>公職</a:t>
            </a:r>
            <a:r>
              <a:rPr lang="zh-TW" altLang="en-US" sz="4000" dirty="0"/>
              <a:t>人員利益衝突迴避法專區 </a:t>
            </a:r>
            <a:endParaRPr lang="en-US" altLang="zh-TW" sz="4000" dirty="0" smtClean="0"/>
          </a:p>
          <a:p>
            <a:r>
              <a:rPr lang="zh-TW" altLang="en-US" sz="4000" dirty="0" smtClean="0"/>
              <a:t>如有利衝法相關問題，亦歡迎向本室洽詢</a:t>
            </a:r>
            <a:endParaRPr lang="zh-TW" altLang="en-US" sz="4000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146004" y="165100"/>
            <a:ext cx="10131596" cy="15731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800" b="1" dirty="0" smtClean="0"/>
              <a:t>適用指引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0585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9889" y="516918"/>
            <a:ext cx="10131596" cy="157314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zh-TW" altLang="en-US" sz="5400" b="1" dirty="0" smtClean="0"/>
              <a:t>法律規定</a:t>
            </a:r>
            <a:r>
              <a:rPr lang="en-US" altLang="zh-TW" sz="5400" b="1" dirty="0" smtClean="0"/>
              <a:t>-</a:t>
            </a:r>
            <a:r>
              <a:rPr lang="zh-TW" altLang="en-US" sz="5400" b="1" dirty="0" smtClean="0"/>
              <a:t>交易補助禁止原則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/>
              <a:t>公職人員或其</a:t>
            </a:r>
            <a:r>
              <a:rPr lang="zh-TW" alt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關係人</a:t>
            </a:r>
            <a:r>
              <a:rPr lang="zh-TW" altLang="en-US" sz="3600" b="1" dirty="0"/>
              <a:t>，不得與公職人員</a:t>
            </a:r>
            <a:r>
              <a:rPr lang="zh-TW" altLang="en-US" sz="3600" b="1" u="sng" dirty="0"/>
              <a:t>服務或受其監督之機關團體</a:t>
            </a:r>
            <a:r>
              <a:rPr lang="zh-TW" altLang="en-US" sz="3600" b="1" dirty="0"/>
              <a:t>為</a:t>
            </a:r>
            <a:r>
              <a:rPr lang="zh-TW" altLang="en-US" sz="3600" b="1" u="sng" dirty="0" smtClean="0"/>
              <a:t>補助</a:t>
            </a:r>
            <a:r>
              <a:rPr lang="zh-TW" altLang="en-US" sz="3600" b="1" dirty="0" smtClean="0"/>
              <a:t>、</a:t>
            </a:r>
            <a:r>
              <a:rPr lang="zh-TW" altLang="en-US" sz="3600" b="1" dirty="0"/>
              <a:t>買賣、租賃、承攬或其他具有對價之</a:t>
            </a:r>
            <a:r>
              <a:rPr lang="zh-TW" altLang="en-US" sz="3600" b="1" u="sng" dirty="0"/>
              <a:t>交易</a:t>
            </a:r>
            <a:r>
              <a:rPr lang="zh-TW" altLang="en-US" sz="3600" b="1" dirty="0"/>
              <a:t>行為。</a:t>
            </a:r>
            <a:r>
              <a:rPr lang="zh-TW" altLang="en-US" sz="3600" b="1" dirty="0" smtClean="0"/>
              <a:t>但</a:t>
            </a:r>
            <a:r>
              <a:rPr lang="en-US" altLang="zh-TW" sz="3600" b="1" dirty="0" smtClean="0"/>
              <a:t>……</a:t>
            </a:r>
            <a:endParaRPr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582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左-右雙向箭號圖說文字 8"/>
          <p:cNvSpPr/>
          <p:nvPr/>
        </p:nvSpPr>
        <p:spPr>
          <a:xfrm>
            <a:off x="5061017" y="4687363"/>
            <a:ext cx="3522662" cy="1448673"/>
          </a:xfrm>
          <a:prstGeom prst="leftRigh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/>
              <a:t>交易</a:t>
            </a:r>
            <a:endParaRPr lang="en-US" altLang="zh-TW" sz="3600" b="1" dirty="0" smtClean="0"/>
          </a:p>
          <a:p>
            <a:pPr algn="ctr"/>
            <a:r>
              <a:rPr lang="zh-TW" altLang="en-US" sz="3600" b="1" dirty="0" smtClean="0"/>
              <a:t>補助</a:t>
            </a:r>
            <a:endParaRPr lang="zh-TW" altLang="en-US" sz="3600" b="1" dirty="0"/>
          </a:p>
        </p:txBody>
      </p:sp>
      <p:sp>
        <p:nvSpPr>
          <p:cNvPr id="12" name="副標題 2"/>
          <p:cNvSpPr txBox="1">
            <a:spLocks/>
          </p:cNvSpPr>
          <p:nvPr/>
        </p:nvSpPr>
        <p:spPr>
          <a:xfrm>
            <a:off x="8640229" y="4688369"/>
            <a:ext cx="1894630" cy="1413959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3200" dirty="0" smtClean="0">
                <a:solidFill>
                  <a:schemeClr val="tx1"/>
                </a:solidFill>
              </a:rPr>
              <a:t>交易補助對象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783779" y="4508985"/>
            <a:ext cx="2028274" cy="1583799"/>
          </a:xfrm>
          <a:solidFill>
            <a:srgbClr val="00B050"/>
          </a:solidFill>
          <a:ln>
            <a:solidFill>
              <a:srgbClr val="FF0000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</a:rPr>
              <a:t>交易補助機關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右大括弧 16"/>
          <p:cNvSpPr/>
          <p:nvPr/>
        </p:nvSpPr>
        <p:spPr>
          <a:xfrm>
            <a:off x="4812053" y="1057932"/>
            <a:ext cx="574166" cy="5078104"/>
          </a:xfrm>
          <a:prstGeom prst="rightBrace">
            <a:avLst>
              <a:gd name="adj1" fmla="val 0"/>
              <a:gd name="adj2" fmla="val 23137"/>
            </a:avLst>
          </a:prstGeom>
          <a:ln w="76200"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375573" y="1653748"/>
            <a:ext cx="1430423" cy="144655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4400" dirty="0" smtClean="0"/>
              <a:t>公職人員</a:t>
            </a:r>
            <a:endParaRPr lang="zh-TW" altLang="en-US" sz="4400" dirty="0"/>
          </a:p>
        </p:txBody>
      </p:sp>
      <p:sp>
        <p:nvSpPr>
          <p:cNvPr id="18" name="左-右雙向箭號 17"/>
          <p:cNvSpPr/>
          <p:nvPr/>
        </p:nvSpPr>
        <p:spPr>
          <a:xfrm rot="2036561">
            <a:off x="6708415" y="2817383"/>
            <a:ext cx="2785663" cy="1556587"/>
          </a:xfrm>
          <a:prstGeom prst="leftRightArrow">
            <a:avLst>
              <a:gd name="adj1" fmla="val 50000"/>
              <a:gd name="adj2" fmla="val 27117"/>
            </a:avLst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+mj-ea"/>
                <a:ea typeface="+mj-ea"/>
              </a:rPr>
              <a:t>利害關係？</a:t>
            </a:r>
            <a:endParaRPr lang="zh-TW" altLang="en-US" sz="3200" b="1" dirty="0">
              <a:latin typeface="+mj-ea"/>
              <a:ea typeface="+mj-ea"/>
            </a:endParaRPr>
          </a:p>
        </p:txBody>
      </p:sp>
      <p:sp>
        <p:nvSpPr>
          <p:cNvPr id="22" name="向下箭號 21"/>
          <p:cNvSpPr/>
          <p:nvPr/>
        </p:nvSpPr>
        <p:spPr>
          <a:xfrm>
            <a:off x="3282319" y="2226342"/>
            <a:ext cx="962531" cy="2282643"/>
          </a:xfrm>
          <a:prstGeom prst="downArrow">
            <a:avLst>
              <a:gd name="adj1" fmla="val 50000"/>
              <a:gd name="adj2" fmla="val 103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1"/>
          <p:cNvSpPr txBox="1">
            <a:spLocks/>
          </p:cNvSpPr>
          <p:nvPr/>
        </p:nvSpPr>
        <p:spPr>
          <a:xfrm>
            <a:off x="1528820" y="11626"/>
            <a:ext cx="9881729" cy="76285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5400" b="1" dirty="0" smtClean="0"/>
              <a:t>規範關係圖</a:t>
            </a:r>
            <a:endParaRPr lang="zh-TW" altLang="en-US" sz="5400" b="1" dirty="0"/>
          </a:p>
        </p:txBody>
      </p:sp>
      <p:sp>
        <p:nvSpPr>
          <p:cNvPr id="24" name="副標題 2"/>
          <p:cNvSpPr txBox="1">
            <a:spLocks/>
          </p:cNvSpPr>
          <p:nvPr/>
        </p:nvSpPr>
        <p:spPr>
          <a:xfrm>
            <a:off x="2749448" y="1057931"/>
            <a:ext cx="2028274" cy="1583799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dirty="0" smtClean="0">
                <a:solidFill>
                  <a:srgbClr val="FF0000"/>
                </a:solidFill>
              </a:rPr>
              <a:t>監督機關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12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13774" y="1214652"/>
            <a:ext cx="10363825" cy="45765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4800" dirty="0"/>
              <a:t>本所</a:t>
            </a:r>
            <a:r>
              <a:rPr lang="zh-TW" altLang="en-US" sz="4800" u="sng" dirty="0"/>
              <a:t>主任秘書</a:t>
            </a:r>
            <a:r>
              <a:rPr lang="zh-TW" altLang="en-US" sz="4800" dirty="0"/>
              <a:t>之</a:t>
            </a:r>
            <a:r>
              <a:rPr lang="zh-TW" altLang="en-US" sz="4800" u="sng" dirty="0"/>
              <a:t>妹婿</a:t>
            </a:r>
            <a:r>
              <a:rPr lang="zh-TW" altLang="en-US" sz="4800" dirty="0"/>
              <a:t>擔任「○○學會」理事，○○學會得否與嘉義分所為交易補助行為？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528820" y="11626"/>
            <a:ext cx="9881729" cy="76285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5400" b="1" dirty="0" smtClean="0"/>
              <a:t>案例解說一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60509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向下箭號 18"/>
          <p:cNvSpPr/>
          <p:nvPr/>
        </p:nvSpPr>
        <p:spPr>
          <a:xfrm>
            <a:off x="2533019" y="2589986"/>
            <a:ext cx="962531" cy="2011379"/>
          </a:xfrm>
          <a:prstGeom prst="downArrow">
            <a:avLst>
              <a:gd name="adj1" fmla="val 50000"/>
              <a:gd name="adj2" fmla="val 103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監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督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關</a:t>
            </a:r>
            <a:endParaRPr lang="en-US" altLang="zh-TW" dirty="0" smtClean="0"/>
          </a:p>
          <a:p>
            <a:pPr algn="ctr"/>
            <a:r>
              <a:rPr lang="zh-TW" altLang="en-US" dirty="0"/>
              <a:t>係</a:t>
            </a:r>
          </a:p>
        </p:txBody>
      </p:sp>
      <p:sp>
        <p:nvSpPr>
          <p:cNvPr id="7" name="右大括弧 6"/>
          <p:cNvSpPr/>
          <p:nvPr/>
        </p:nvSpPr>
        <p:spPr>
          <a:xfrm>
            <a:off x="4062753" y="1057932"/>
            <a:ext cx="574166" cy="5078104"/>
          </a:xfrm>
          <a:prstGeom prst="rightBrace">
            <a:avLst>
              <a:gd name="adj1" fmla="val 0"/>
              <a:gd name="adj2" fmla="val 23137"/>
            </a:avLst>
          </a:prstGeom>
          <a:ln w="76200"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副標題 2"/>
          <p:cNvSpPr txBox="1">
            <a:spLocks/>
          </p:cNvSpPr>
          <p:nvPr/>
        </p:nvSpPr>
        <p:spPr>
          <a:xfrm>
            <a:off x="2000148" y="1057931"/>
            <a:ext cx="2028274" cy="1583799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dirty="0">
                <a:solidFill>
                  <a:srgbClr val="FF0000"/>
                </a:solidFill>
              </a:rPr>
              <a:t>總</a:t>
            </a:r>
            <a:r>
              <a:rPr lang="zh-TW" altLang="en-US" sz="3200" dirty="0" smtClean="0">
                <a:solidFill>
                  <a:srgbClr val="FF0000"/>
                </a:solidFill>
              </a:rPr>
              <a:t>所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1528820" y="11626"/>
            <a:ext cx="9881729" cy="76285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5400" b="1" dirty="0" smtClean="0"/>
              <a:t>關係圖</a:t>
            </a:r>
            <a:endParaRPr lang="zh-TW" altLang="en-US" sz="5400" b="1" dirty="0"/>
          </a:p>
        </p:txBody>
      </p:sp>
      <p:sp>
        <p:nvSpPr>
          <p:cNvPr id="15" name="左-右雙向箭號圖說文字 14"/>
          <p:cNvSpPr/>
          <p:nvPr/>
        </p:nvSpPr>
        <p:spPr>
          <a:xfrm>
            <a:off x="4311717" y="4687363"/>
            <a:ext cx="3522662" cy="1448673"/>
          </a:xfrm>
          <a:prstGeom prst="leftRigh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/>
              <a:t>交易</a:t>
            </a:r>
            <a:endParaRPr lang="en-US" altLang="zh-TW" sz="3600" b="1" dirty="0" smtClean="0"/>
          </a:p>
          <a:p>
            <a:pPr algn="ctr"/>
            <a:r>
              <a:rPr lang="zh-TW" altLang="en-US" sz="3600" b="1" dirty="0" smtClean="0"/>
              <a:t>補助</a:t>
            </a:r>
            <a:endParaRPr lang="zh-TW" altLang="en-US" sz="3600" b="1" dirty="0"/>
          </a:p>
        </p:txBody>
      </p:sp>
      <p:sp>
        <p:nvSpPr>
          <p:cNvPr id="16" name="副標題 2"/>
          <p:cNvSpPr txBox="1">
            <a:spLocks/>
          </p:cNvSpPr>
          <p:nvPr/>
        </p:nvSpPr>
        <p:spPr>
          <a:xfrm>
            <a:off x="7890929" y="4688369"/>
            <a:ext cx="1894630" cy="1413959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3200" dirty="0" smtClean="0">
                <a:solidFill>
                  <a:schemeClr val="tx1"/>
                </a:solidFill>
              </a:rPr>
              <a:t>○○學會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4626273" y="1653748"/>
            <a:ext cx="1430423" cy="144655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4400" dirty="0" smtClean="0"/>
              <a:t>總所主秘</a:t>
            </a:r>
            <a:endParaRPr lang="zh-TW" altLang="en-US" sz="4400" dirty="0"/>
          </a:p>
        </p:txBody>
      </p:sp>
      <p:sp>
        <p:nvSpPr>
          <p:cNvPr id="18" name="左-右雙向箭號 17"/>
          <p:cNvSpPr/>
          <p:nvPr/>
        </p:nvSpPr>
        <p:spPr>
          <a:xfrm rot="2036561">
            <a:off x="5959115" y="2817383"/>
            <a:ext cx="2785663" cy="1556587"/>
          </a:xfrm>
          <a:prstGeom prst="leftRightArrow">
            <a:avLst>
              <a:gd name="adj1" fmla="val 50000"/>
              <a:gd name="adj2" fmla="val 27117"/>
            </a:avLst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+mj-ea"/>
                <a:ea typeface="+mj-ea"/>
              </a:rPr>
              <a:t>利害關係？</a:t>
            </a:r>
            <a:endParaRPr lang="zh-TW" altLang="en-US" sz="3200" b="1" dirty="0">
              <a:latin typeface="+mj-ea"/>
              <a:ea typeface="+mj-ea"/>
            </a:endParaRPr>
          </a:p>
        </p:txBody>
      </p:sp>
      <p:sp>
        <p:nvSpPr>
          <p:cNvPr id="20" name="橢圓形圖說文字 19"/>
          <p:cNvSpPr/>
          <p:nvPr/>
        </p:nvSpPr>
        <p:spPr>
          <a:xfrm>
            <a:off x="8755760" y="2769048"/>
            <a:ext cx="2802340" cy="203137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總所主秘之妹婿擔任理事</a:t>
            </a:r>
            <a:endParaRPr lang="zh-TW" altLang="en-US" sz="2400" b="1" dirty="0"/>
          </a:p>
        </p:txBody>
      </p:sp>
      <p:sp>
        <p:nvSpPr>
          <p:cNvPr id="21" name="副標題 2"/>
          <p:cNvSpPr txBox="1">
            <a:spLocks/>
          </p:cNvSpPr>
          <p:nvPr/>
        </p:nvSpPr>
        <p:spPr>
          <a:xfrm>
            <a:off x="2034479" y="4508985"/>
            <a:ext cx="2028274" cy="1583799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TW" altLang="en-US" sz="3200" dirty="0" smtClean="0"/>
              <a:t>嘉義分所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830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69950" y="360492"/>
            <a:ext cx="10452100" cy="56339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776008"/>
              </p:ext>
            </p:extLst>
          </p:nvPr>
        </p:nvGraphicFramePr>
        <p:xfrm>
          <a:off x="958849" y="612045"/>
          <a:ext cx="10407025" cy="592245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407025"/>
              </a:tblGrid>
              <a:tr h="135045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zh-TW" altLang="en-US" sz="3600" dirty="0" smtClean="0"/>
                        <a:t>一、本所主秘為適用利衝法之公職人員。</a:t>
                      </a:r>
                      <a:endParaRPr lang="en-US" altLang="zh-TW" sz="3600" dirty="0" smtClean="0"/>
                    </a:p>
                    <a:p>
                      <a:endParaRPr lang="zh-TW" altLang="en-US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7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zh-TW" altLang="en-US" sz="3600" dirty="0" smtClean="0">
                          <a:solidFill>
                            <a:schemeClr val="tx1"/>
                          </a:solidFill>
                        </a:rPr>
                        <a:t>二、</a:t>
                      </a:r>
                      <a:r>
                        <a:rPr lang="zh-TW" altLang="en-US" sz="3600" dirty="0" smtClean="0">
                          <a:solidFill>
                            <a:srgbClr val="FF0000"/>
                          </a:solidFill>
                        </a:rPr>
                        <a:t>○○學會是主秘之關係人</a:t>
                      </a:r>
                      <a:endParaRPr lang="en-US" altLang="zh-TW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zh-TW" altLang="en-US" sz="3600" dirty="0" smtClean="0"/>
                        <a:t>因○○學會之理事為主秘之二親等姻親，依本法第</a:t>
                      </a:r>
                      <a:r>
                        <a:rPr lang="en-US" altLang="zh-TW" sz="3600" dirty="0" smtClean="0"/>
                        <a:t>3</a:t>
                      </a:r>
                      <a:r>
                        <a:rPr lang="zh-TW" altLang="en-US" sz="3600" dirty="0" smtClean="0"/>
                        <a:t>條第</a:t>
                      </a:r>
                      <a:r>
                        <a:rPr lang="en-US" altLang="zh-TW" sz="3600" dirty="0" smtClean="0"/>
                        <a:t>1</a:t>
                      </a:r>
                      <a:r>
                        <a:rPr lang="zh-TW" altLang="en-US" sz="3600" dirty="0" smtClean="0"/>
                        <a:t>項第</a:t>
                      </a:r>
                      <a:r>
                        <a:rPr lang="en-US" altLang="zh-TW" sz="3600" dirty="0" smtClean="0"/>
                        <a:t>4</a:t>
                      </a:r>
                      <a:r>
                        <a:rPr lang="zh-TW" altLang="en-US" sz="3600" dirty="0" smtClean="0"/>
                        <a:t>款規定，○○學會是主秘的關係人。</a:t>
                      </a:r>
                      <a:endParaRPr lang="en-US" altLang="zh-TW" sz="3600" dirty="0" smtClean="0"/>
                    </a:p>
                    <a:p>
                      <a:endParaRPr lang="zh-TW" altLang="en-US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7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dirty="0" smtClean="0"/>
                        <a:t>三、因嘉義分所基於上下隸屬關係，受總所監督，依本法規定，公職人員之關係人</a:t>
                      </a:r>
                      <a:r>
                        <a:rPr lang="zh-TW" altLang="en-US" sz="3600" dirty="0" smtClean="0">
                          <a:solidFill>
                            <a:srgbClr val="FF0000"/>
                          </a:solidFill>
                        </a:rPr>
                        <a:t>原則</a:t>
                      </a:r>
                      <a:r>
                        <a:rPr lang="zh-TW" altLang="en-US" sz="3600" dirty="0" smtClean="0"/>
                        <a:t>亦</a:t>
                      </a:r>
                      <a:r>
                        <a:rPr lang="zh-TW" altLang="en-US" sz="3600" dirty="0" smtClean="0">
                          <a:solidFill>
                            <a:srgbClr val="FF0000"/>
                          </a:solidFill>
                        </a:rPr>
                        <a:t>不得</a:t>
                      </a:r>
                      <a:r>
                        <a:rPr lang="zh-TW" altLang="en-US" sz="3600" dirty="0" smtClean="0"/>
                        <a:t>與公職人員</a:t>
                      </a:r>
                      <a:r>
                        <a:rPr lang="zh-TW" altLang="en-US" sz="3600" dirty="0" smtClean="0">
                          <a:solidFill>
                            <a:srgbClr val="FF0000"/>
                          </a:solidFill>
                        </a:rPr>
                        <a:t>所監督</a:t>
                      </a:r>
                      <a:r>
                        <a:rPr lang="zh-TW" altLang="en-US" sz="3600" dirty="0" smtClean="0"/>
                        <a:t>之機關進行交易補助行為。</a:t>
                      </a:r>
                    </a:p>
                    <a:p>
                      <a:endParaRPr lang="zh-TW" altLang="en-US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217152" y="381425"/>
            <a:ext cx="11061074" cy="705606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r>
              <a:rPr lang="zh-TW" altLang="en-US" sz="5100" dirty="0"/>
              <a:t>本法所定公職人員之關係人，其範圍如下：</a:t>
            </a:r>
          </a:p>
          <a:p>
            <a:pPr marL="0" indent="0">
              <a:buNone/>
            </a:pPr>
            <a:r>
              <a:rPr lang="zh-TW" altLang="en-US" sz="5100" dirty="0"/>
              <a:t>一、公職人員之配偶或共同生活之家屬。</a:t>
            </a:r>
          </a:p>
          <a:p>
            <a:pPr marL="0" indent="0">
              <a:buNone/>
            </a:pPr>
            <a:r>
              <a:rPr lang="zh-TW" altLang="en-US" sz="5100" dirty="0"/>
              <a:t>二、公職人員之</a:t>
            </a:r>
            <a:r>
              <a:rPr lang="zh-TW" altLang="en-US" sz="5100" b="1" dirty="0">
                <a:solidFill>
                  <a:srgbClr val="FF0000"/>
                </a:solidFill>
              </a:rPr>
              <a:t>二親等</a:t>
            </a:r>
            <a:r>
              <a:rPr lang="zh-TW" altLang="en-US" sz="5100" dirty="0"/>
              <a:t>以內親屬。</a:t>
            </a:r>
          </a:p>
          <a:p>
            <a:pPr marL="0" indent="0">
              <a:buNone/>
            </a:pPr>
            <a:r>
              <a:rPr lang="zh-TW" altLang="en-US" sz="5100" dirty="0"/>
              <a:t>三、公職人員或其配偶信託財產之受託人。但依法辦理強制信託時，</a:t>
            </a:r>
            <a:r>
              <a:rPr lang="zh-TW" altLang="en-US" sz="5100" dirty="0" smtClean="0"/>
              <a:t>不在此</a:t>
            </a:r>
            <a:r>
              <a:rPr lang="zh-TW" altLang="en-US" sz="5100" dirty="0"/>
              <a:t>限。</a:t>
            </a:r>
          </a:p>
          <a:p>
            <a:pPr marL="0" indent="0">
              <a:buNone/>
            </a:pPr>
            <a:r>
              <a:rPr lang="zh-TW" altLang="en-US" sz="5100" b="1" dirty="0">
                <a:solidFill>
                  <a:srgbClr val="FF0000"/>
                </a:solidFill>
              </a:rPr>
              <a:t>四、公職人員、第一款與第二款所列人員擔任負責人、董事、獨立董事、監察人、經理人或相類似職務之營利事業、非營利之法人及非法人</a:t>
            </a:r>
            <a:r>
              <a:rPr lang="zh-TW" altLang="en-US" sz="5100" b="1" dirty="0" smtClean="0">
                <a:solidFill>
                  <a:srgbClr val="FF0000"/>
                </a:solidFill>
              </a:rPr>
              <a:t>團體</a:t>
            </a:r>
            <a:r>
              <a:rPr lang="zh-TW" altLang="en-US" sz="5100" b="1" dirty="0">
                <a:solidFill>
                  <a:srgbClr val="FF0000"/>
                </a:solidFill>
              </a:rPr>
              <a:t>。</a:t>
            </a:r>
            <a:r>
              <a:rPr lang="zh-TW" altLang="en-US" sz="5100" dirty="0">
                <a:solidFill>
                  <a:srgbClr val="FF0000"/>
                </a:solidFill>
              </a:rPr>
              <a:t>但屬政府或公股指派、遴聘代表或由政府聘任者，不包括之</a:t>
            </a:r>
            <a:r>
              <a:rPr lang="zh-TW" altLang="en-US" sz="5100" dirty="0" smtClean="0">
                <a:solidFill>
                  <a:srgbClr val="FF0000"/>
                </a:solidFill>
              </a:rPr>
              <a:t>。</a:t>
            </a:r>
            <a:r>
              <a:rPr lang="en-US" altLang="zh-TW" sz="5100" dirty="0" smtClean="0">
                <a:solidFill>
                  <a:srgbClr val="FF0000"/>
                </a:solidFill>
              </a:rPr>
              <a:t>(</a:t>
            </a:r>
            <a:r>
              <a:rPr lang="zh-TW" altLang="en-US" sz="5100" dirty="0" smtClean="0">
                <a:solidFill>
                  <a:srgbClr val="FF0000"/>
                </a:solidFill>
              </a:rPr>
              <a:t>團體組織型</a:t>
            </a:r>
            <a:r>
              <a:rPr lang="en-US" altLang="zh-TW" sz="5100" dirty="0" smtClean="0">
                <a:solidFill>
                  <a:srgbClr val="FF0000"/>
                </a:solidFill>
              </a:rPr>
              <a:t>)</a:t>
            </a:r>
            <a:endParaRPr lang="zh-TW" altLang="en-US" sz="5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5100" dirty="0"/>
              <a:t>五、經公職人員進用之機要人員。</a:t>
            </a:r>
          </a:p>
          <a:p>
            <a:pPr marL="0" indent="0">
              <a:buNone/>
            </a:pPr>
            <a:r>
              <a:rPr lang="zh-TW" altLang="en-US" sz="5100" dirty="0"/>
              <a:t>六、各級民意代表之助理。</a:t>
            </a:r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022098" y="0"/>
            <a:ext cx="9881729" cy="76285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5400" b="1" dirty="0" smtClean="0"/>
              <a:t>關係人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50511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邊形 7"/>
          <p:cNvSpPr/>
          <p:nvPr/>
        </p:nvSpPr>
        <p:spPr>
          <a:xfrm>
            <a:off x="742949" y="1122249"/>
            <a:ext cx="3454400" cy="680726"/>
          </a:xfrm>
          <a:prstGeom prst="homePlate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2949" y="902551"/>
            <a:ext cx="11608426" cy="6680200"/>
          </a:xfrm>
        </p:spPr>
        <p:txBody>
          <a:bodyPr anchor="t">
            <a:normAutofit/>
          </a:bodyPr>
          <a:lstStyle/>
          <a:p>
            <a:pPr algn="l"/>
            <a:r>
              <a:rPr lang="en-US" altLang="zh-TW" dirty="0"/>
              <a:t/>
            </a:r>
            <a:br>
              <a:rPr lang="en-US" altLang="zh-TW" dirty="0"/>
            </a:br>
            <a:endParaRPr lang="zh-TW" altLang="en-US" sz="4400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022098" y="0"/>
            <a:ext cx="9881729" cy="76285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5400" b="1" dirty="0" smtClean="0"/>
              <a:t>關係人</a:t>
            </a:r>
            <a:r>
              <a:rPr lang="en-US" altLang="zh-TW" sz="5400" b="1" dirty="0" smtClean="0"/>
              <a:t>-</a:t>
            </a:r>
            <a:r>
              <a:rPr lang="zh-TW" altLang="en-US" sz="5400" b="1" dirty="0" smtClean="0"/>
              <a:t>團體</a:t>
            </a:r>
            <a:r>
              <a:rPr lang="zh-TW" altLang="en-US" sz="5400" b="1" dirty="0"/>
              <a:t>組織型判斷重點</a:t>
            </a:r>
          </a:p>
        </p:txBody>
      </p:sp>
      <p:sp>
        <p:nvSpPr>
          <p:cNvPr id="11" name="五邊形 10"/>
          <p:cNvSpPr/>
          <p:nvPr/>
        </p:nvSpPr>
        <p:spPr>
          <a:xfrm>
            <a:off x="742949" y="2519249"/>
            <a:ext cx="3454400" cy="680726"/>
          </a:xfrm>
          <a:prstGeom prst="homePlate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五邊形 11"/>
          <p:cNvSpPr/>
          <p:nvPr/>
        </p:nvSpPr>
        <p:spPr>
          <a:xfrm>
            <a:off x="742949" y="4664486"/>
            <a:ext cx="3454400" cy="680726"/>
          </a:xfrm>
          <a:prstGeom prst="homePlate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42949" y="1117282"/>
            <a:ext cx="10687424" cy="59260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b="1" dirty="0">
                <a:solidFill>
                  <a:schemeClr val="bg1"/>
                </a:solidFill>
              </a:rPr>
              <a:t>一、任職人員：</a:t>
            </a:r>
            <a:endParaRPr lang="en-US" altLang="zh-TW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2800" dirty="0" smtClean="0"/>
              <a:t>公職</a:t>
            </a:r>
            <a:r>
              <a:rPr lang="zh-TW" altLang="en-US" sz="2800" dirty="0"/>
              <a:t>人員、配偶</a:t>
            </a:r>
            <a:r>
              <a:rPr lang="en-US" altLang="zh-TW" sz="2800" dirty="0"/>
              <a:t>/</a:t>
            </a:r>
            <a:r>
              <a:rPr lang="zh-TW" altLang="en-US" sz="2800" dirty="0"/>
              <a:t>同居家屬、二親等</a:t>
            </a:r>
            <a:r>
              <a:rPr lang="zh-TW" altLang="en-US" sz="2800" dirty="0" smtClean="0"/>
              <a:t>親屬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3600" b="1" dirty="0">
                <a:solidFill>
                  <a:schemeClr val="bg1"/>
                </a:solidFill>
              </a:rPr>
              <a:t>二、重要職務：</a:t>
            </a:r>
            <a:endParaRPr lang="en-US" altLang="zh-TW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rgbClr val="FF0000"/>
                </a:solidFill>
              </a:rPr>
              <a:t>負責人</a:t>
            </a:r>
            <a:r>
              <a:rPr lang="zh-TW" altLang="en-US" sz="2800" b="1" dirty="0">
                <a:solidFill>
                  <a:srgbClr val="FF0000"/>
                </a:solidFill>
              </a:rPr>
              <a:t>、董事、獨立董事、監察人、經理人或相類似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職務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 smtClean="0"/>
              <a:t>(</a:t>
            </a:r>
            <a:r>
              <a:rPr lang="zh-TW" altLang="en-US" sz="2800" dirty="0" smtClean="0"/>
              <a:t>人民團體之理事亦屬之</a:t>
            </a:r>
            <a:r>
              <a:rPr lang="en-US" altLang="zh-TW" sz="2800" dirty="0" smtClean="0"/>
              <a:t>)</a:t>
            </a: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chemeClr val="bg1"/>
                </a:solidFill>
              </a:rPr>
              <a:t>三、非</a:t>
            </a:r>
            <a:r>
              <a:rPr lang="zh-TW" altLang="en-US" sz="3600" b="1" dirty="0">
                <a:solidFill>
                  <a:schemeClr val="bg1"/>
                </a:solidFill>
              </a:rPr>
              <a:t>官派</a:t>
            </a:r>
            <a:r>
              <a:rPr lang="zh-TW" altLang="en-US" sz="3600" b="1" dirty="0" smtClean="0">
                <a:solidFill>
                  <a:schemeClr val="bg1"/>
                </a:solidFill>
              </a:rPr>
              <a:t>：</a:t>
            </a:r>
            <a:endParaRPr lang="en-US" altLang="zh-TW" sz="36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2800" dirty="0" smtClean="0"/>
              <a:t>如</a:t>
            </a:r>
            <a:r>
              <a:rPr lang="zh-TW" altLang="en-US" sz="2800" dirty="0">
                <a:solidFill>
                  <a:srgbClr val="FF0000"/>
                </a:solidFill>
              </a:rPr>
              <a:t>屬政府或公股指派、遴聘代表或由政府聘任者→</a:t>
            </a:r>
            <a:r>
              <a:rPr lang="zh-TW" alt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不算</a:t>
            </a:r>
            <a:r>
              <a:rPr lang="zh-TW" alt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關係人</a:t>
            </a:r>
            <a:endParaRPr lang="zh-TW" altLang="en-US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788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49335746"/>
              </p:ext>
            </p:extLst>
          </p:nvPr>
        </p:nvGraphicFramePr>
        <p:xfrm>
          <a:off x="228600" y="762851"/>
          <a:ext cx="11734799" cy="5938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0756"/>
                <a:gridCol w="3877605"/>
                <a:gridCol w="1525766"/>
                <a:gridCol w="3720672"/>
              </a:tblGrid>
              <a:tr h="45243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任職人員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出任團體組織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職務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該團體組織是否為關係人</a:t>
                      </a:r>
                      <a:endParaRPr lang="zh-TW" altLang="en-US" sz="2400" dirty="0"/>
                    </a:p>
                  </a:txBody>
                  <a:tcPr/>
                </a:tc>
              </a:tr>
              <a:tr h="749995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所長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農科院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董事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NO</a:t>
                      </a:r>
                      <a:r>
                        <a:rPr lang="zh-TW" altLang="en-US" sz="2000" dirty="0" smtClean="0"/>
                        <a:t>，因為職務是官派</a:t>
                      </a:r>
                      <a:endParaRPr lang="zh-TW" altLang="en-US" sz="2000" dirty="0"/>
                    </a:p>
                  </a:txBody>
                  <a:tcPr/>
                </a:tc>
              </a:tr>
              <a:tr h="654944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所長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亞蔬中心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國家代表理事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NO</a:t>
                      </a:r>
                      <a:r>
                        <a:rPr lang="zh-TW" altLang="en-US" sz="2000" dirty="0" smtClean="0"/>
                        <a:t>，因為職務是官派</a:t>
                      </a:r>
                    </a:p>
                    <a:p>
                      <a:endParaRPr lang="zh-TW" altLang="en-US" sz="2000" dirty="0"/>
                    </a:p>
                  </a:txBody>
                  <a:tcPr/>
                </a:tc>
              </a:tr>
              <a:tr h="83204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秘書室科員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zh-TW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甲商行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i="0" dirty="0" smtClean="0"/>
                        <a:t>負責人</a:t>
                      </a:r>
                      <a:endParaRPr lang="zh-TW" altLang="en-US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NO</a:t>
                      </a:r>
                      <a:r>
                        <a:rPr lang="zh-TW" altLang="en-US" sz="2000" dirty="0" smtClean="0"/>
                        <a:t>，因為出任人本身不是利衝法的公職人員</a:t>
                      </a:r>
                    </a:p>
                    <a:p>
                      <a:endParaRPr lang="zh-TW" altLang="en-US" sz="2000" dirty="0"/>
                    </a:p>
                  </a:txBody>
                  <a:tcPr/>
                </a:tc>
              </a:tr>
              <a:tr h="749995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分所長</a:t>
                      </a:r>
                      <a:r>
                        <a:rPr lang="en-US" altLang="zh-TW" sz="2000" dirty="0" smtClean="0"/>
                        <a:t>B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社團法人乙協會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理事長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YES(</a:t>
                      </a:r>
                      <a:r>
                        <a:rPr lang="zh-TW" altLang="en-US" sz="2000" dirty="0" smtClean="0"/>
                        <a:t>例外</a:t>
                      </a:r>
                      <a:r>
                        <a:rPr lang="zh-TW" altLang="en-US" sz="2000" baseline="0" dirty="0" smtClean="0"/>
                        <a:t>：如果是官派，則不屬關係人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/>
                </a:tc>
              </a:tr>
              <a:tr h="665779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組長</a:t>
                      </a:r>
                      <a:r>
                        <a:rPr lang="en-US" altLang="zh-TW" sz="2000" dirty="0" smtClean="0"/>
                        <a:t>C(</a:t>
                      </a:r>
                      <a:r>
                        <a:rPr lang="zh-TW" altLang="en-US" sz="2000" dirty="0" smtClean="0"/>
                        <a:t>無兼職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丙學會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理事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NO</a:t>
                      </a:r>
                      <a:r>
                        <a:rPr lang="zh-TW" altLang="en-US" sz="2000" dirty="0" smtClean="0"/>
                        <a:t>，因為出任人本身不是利衝法的公職人員</a:t>
                      </a:r>
                      <a:endParaRPr lang="zh-TW" altLang="en-US" sz="2000" dirty="0"/>
                    </a:p>
                  </a:txBody>
                  <a:tcPr/>
                </a:tc>
              </a:tr>
              <a:tr h="886401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組長</a:t>
                      </a:r>
                      <a:r>
                        <a:rPr lang="en-US" altLang="zh-TW" sz="2000" dirty="0" smtClean="0"/>
                        <a:t>D(</a:t>
                      </a:r>
                      <a:r>
                        <a:rPr lang="zh-TW" altLang="en-US" sz="2000" dirty="0" smtClean="0"/>
                        <a:t>兼公股財團法人董事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丙學會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理事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YES</a:t>
                      </a:r>
                      <a:r>
                        <a:rPr lang="zh-TW" altLang="en-US" sz="2000" dirty="0" smtClean="0"/>
                        <a:t>，因為公股財團法人董事是利衝法的公職人員</a:t>
                      </a:r>
                      <a:endParaRPr lang="zh-TW" altLang="en-US" sz="2000" dirty="0"/>
                    </a:p>
                  </a:txBody>
                  <a:tcPr/>
                </a:tc>
              </a:tr>
              <a:tr h="686496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E</a:t>
                      </a:r>
                      <a:r>
                        <a:rPr lang="zh-TW" altLang="en-US" sz="2000" dirty="0" smtClean="0"/>
                        <a:t>立委兄嫂</a:t>
                      </a:r>
                      <a:r>
                        <a:rPr lang="en-US" altLang="zh-TW" sz="2000" dirty="0" smtClean="0"/>
                        <a:t>F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丁宗教團體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監事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YES</a:t>
                      </a:r>
                      <a:endParaRPr lang="zh-TW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標題 1"/>
          <p:cNvSpPr txBox="1">
            <a:spLocks/>
          </p:cNvSpPr>
          <p:nvPr/>
        </p:nvSpPr>
        <p:spPr>
          <a:xfrm>
            <a:off x="1022098" y="0"/>
            <a:ext cx="9881729" cy="76285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5400" b="1" dirty="0" smtClean="0"/>
              <a:t>關係人</a:t>
            </a:r>
            <a:r>
              <a:rPr lang="en-US" altLang="zh-TW" sz="5400" b="1" dirty="0" smtClean="0"/>
              <a:t>-</a:t>
            </a:r>
            <a:r>
              <a:rPr lang="zh-TW" altLang="en-US" sz="5400" b="1" dirty="0" smtClean="0"/>
              <a:t>團體</a:t>
            </a:r>
            <a:r>
              <a:rPr lang="zh-TW" altLang="en-US" sz="5400" b="1" dirty="0"/>
              <a:t>組織型</a:t>
            </a:r>
            <a:r>
              <a:rPr lang="zh-TW" altLang="en-US" sz="5400" b="1" dirty="0" smtClean="0"/>
              <a:t>判斷簡例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9613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252</TotalTime>
  <Words>1701</Words>
  <Application>Microsoft Office PowerPoint</Application>
  <PresentationFormat>寬螢幕</PresentationFormat>
  <Paragraphs>182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6" baseType="lpstr">
      <vt:lpstr>新細明體</vt:lpstr>
      <vt:lpstr>標楷體</vt:lpstr>
      <vt:lpstr>Arial</vt:lpstr>
      <vt:lpstr>Calibri</vt:lpstr>
      <vt:lpstr>Times New Roman</vt:lpstr>
      <vt:lpstr>Tw Cen MT</vt:lpstr>
      <vt:lpstr>Wingdings 3</vt:lpstr>
      <vt:lpstr>小水滴</vt:lpstr>
      <vt:lpstr>公職人員利益衝突迴避法宣導 交易補助案例</vt:lpstr>
      <vt:lpstr>法律規定-交易補助禁止原則</vt:lpstr>
      <vt:lpstr>PowerPoint 簡報</vt:lpstr>
      <vt:lpstr>PowerPoint 簡報</vt:lpstr>
      <vt:lpstr>PowerPoint 簡報</vt:lpstr>
      <vt:lpstr>PowerPoint 簡報</vt:lpstr>
      <vt:lpstr>PowerPoint 簡報</vt:lpstr>
      <vt:lpstr>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適用指引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政風室-李政璋</dc:creator>
  <cp:lastModifiedBy>政風室-李政璋</cp:lastModifiedBy>
  <cp:revision>62</cp:revision>
  <cp:lastPrinted>2019-02-13T01:36:23Z</cp:lastPrinted>
  <dcterms:created xsi:type="dcterms:W3CDTF">2019-01-04T06:32:20Z</dcterms:created>
  <dcterms:modified xsi:type="dcterms:W3CDTF">2019-02-18T03:36:56Z</dcterms:modified>
</cp:coreProperties>
</file>